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BEF2-2E1B-47BD-B2B2-E040C2A14028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4FF46-D993-4FFC-950D-3674D228E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062DA-F4A4-48C8-B08C-B02BE3A61D7D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A91DD-0A37-47F4-A576-E10A3A8F5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FB48-8F9E-4088-8E90-AADFB1208EA4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4604-40B0-43F5-9867-5B6C16E41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FCC3-1EB1-4FA6-A331-03EA567F1680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68AC-DCAF-4080-A88E-732EADD14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DAFE-8B94-411F-8209-B147BC0FB0E1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48E5C-CEF2-4123-85A9-A2A5221FE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E7A6-B6F4-483C-A36B-7568A7268217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B5DA-A426-466F-998D-327D10D1A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AF0-20CC-4AE6-B0C8-0EE2363F2FE4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92FD-444C-4840-B624-940783128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3A95-A78B-4858-B9B6-9EF72A67AC41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6517-10FF-4F6D-853F-29C9FFFD6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C928-7AAB-45E1-9B73-24E00E399595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1D90-517F-4F6C-9FB8-54FF497AC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7EAF-DAA8-49C4-B7E7-B1704F94F990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B7AD-67D9-4DAE-A7A0-BF0B92D38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0CD3-3E95-4C89-A0F6-4254ACD29EF6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0B47-A6F7-4A83-B63C-074F5094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57D02-FD7C-4458-8551-BDFF4DF3C30B}" type="datetimeFigureOut">
              <a:rPr lang="ru-RU"/>
              <a:pPr>
                <a:defRPr/>
              </a:pPr>
              <a:t>13.01.2011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8C3ECA-C67D-49D0-84D3-0A0825BB2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571480"/>
            <a:ext cx="9144000" cy="37433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/>
              <a:t>«Спасибо, Азбука!»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88" y="6308725"/>
            <a:ext cx="6146800" cy="549275"/>
          </a:xfrm>
        </p:spPr>
        <p:txBody>
          <a:bodyPr/>
          <a:lstStyle/>
          <a:p>
            <a:pPr marR="0" algn="ctr">
              <a:lnSpc>
                <a:spcPct val="80000"/>
              </a:lnSpc>
            </a:pPr>
            <a:r>
              <a:rPr lang="ru-RU" sz="1400" smtClean="0"/>
              <a:t>2011 год</a:t>
            </a:r>
          </a:p>
        </p:txBody>
      </p:sp>
      <p:pic>
        <p:nvPicPr>
          <p:cNvPr id="5124" name="Picture 5" descr="анимашки 178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933825"/>
            <a:ext cx="254476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700338" y="5157788"/>
            <a:ext cx="2381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1979613" y="1125538"/>
            <a:ext cx="50403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Праздник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  <a:hlinkHover r:id="rId3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5976937" cy="935038"/>
          </a:xfrm>
        </p:spPr>
        <p:txBody>
          <a:bodyPr/>
          <a:lstStyle/>
          <a:p>
            <a:r>
              <a:rPr lang="ru-RU" sz="4000" smtClean="0"/>
              <a:t>Прочитайте без остановки: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b="1" smtClean="0"/>
              <a:t>Прыгать,</a:t>
            </a:r>
          </a:p>
          <a:p>
            <a:pPr>
              <a:buFontTx/>
              <a:buNone/>
            </a:pPr>
            <a:r>
              <a:rPr lang="ru-RU" sz="4800" b="1" smtClean="0"/>
              <a:t>         </a:t>
            </a:r>
            <a:r>
              <a:rPr lang="ru-RU" sz="4800" b="1" smtClean="0">
                <a:solidFill>
                  <a:srgbClr val="6600CC"/>
                </a:solidFill>
              </a:rPr>
              <a:t>бегать </a:t>
            </a:r>
          </a:p>
          <a:p>
            <a:pPr>
              <a:buFontTx/>
              <a:buNone/>
            </a:pPr>
            <a:r>
              <a:rPr lang="ru-RU" sz="4800" b="1" smtClean="0"/>
              <a:t>                </a:t>
            </a:r>
            <a:r>
              <a:rPr lang="ru-RU" sz="4800" b="1" smtClean="0">
                <a:solidFill>
                  <a:srgbClr val="3399FF"/>
                </a:solidFill>
              </a:rPr>
              <a:t>и скакать</a:t>
            </a:r>
            <a:r>
              <a:rPr lang="ru-RU" sz="4800" b="1" smtClean="0">
                <a:solidFill>
                  <a:srgbClr val="FF0066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4800" b="1" smtClean="0">
                <a:solidFill>
                  <a:srgbClr val="6666FF"/>
                </a:solidFill>
              </a:rPr>
              <a:t>Громко </a:t>
            </a:r>
          </a:p>
          <a:p>
            <a:pPr>
              <a:buFontTx/>
              <a:buNone/>
            </a:pPr>
            <a:r>
              <a:rPr lang="ru-RU" sz="4800" b="1" smtClean="0"/>
              <a:t>         </a:t>
            </a:r>
            <a:r>
              <a:rPr lang="ru-RU" sz="4800" b="1" smtClean="0">
                <a:solidFill>
                  <a:srgbClr val="6600CC"/>
                </a:solidFill>
              </a:rPr>
              <a:t>песню</a:t>
            </a:r>
            <a:r>
              <a:rPr lang="ru-RU" sz="4800" b="1" smtClean="0">
                <a:solidFill>
                  <a:srgbClr val="FF9933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4800" b="1" smtClean="0"/>
              <a:t>                распевать</a:t>
            </a:r>
            <a:r>
              <a:rPr lang="ru-RU" sz="4800" b="1" smtClean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6877050" y="2924175"/>
            <a:ext cx="792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  <a:latin typeface="Constantia" pitchFamily="18" charset="0"/>
              </a:rPr>
              <a:t>!</a:t>
            </a:r>
          </a:p>
        </p:txBody>
      </p:sp>
      <p:sp>
        <p:nvSpPr>
          <p:cNvPr id="454662" name="Text Box 6"/>
          <p:cNvSpPr txBox="1">
            <a:spLocks noChangeArrowheads="1"/>
          </p:cNvSpPr>
          <p:nvPr/>
        </p:nvSpPr>
        <p:spPr bwMode="auto">
          <a:xfrm>
            <a:off x="7164388" y="5661025"/>
            <a:ext cx="720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  <a:latin typeface="Constantia" pitchFamily="18" charset="0"/>
              </a:rPr>
              <a:t>!</a:t>
            </a:r>
          </a:p>
        </p:txBody>
      </p:sp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7380288" y="2924175"/>
            <a:ext cx="5762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?</a:t>
            </a:r>
          </a:p>
        </p:txBody>
      </p:sp>
      <p:sp>
        <p:nvSpPr>
          <p:cNvPr id="454664" name="Text Box 8"/>
          <p:cNvSpPr txBox="1">
            <a:spLocks noChangeArrowheads="1"/>
          </p:cNvSpPr>
          <p:nvPr/>
        </p:nvSpPr>
        <p:spPr bwMode="auto">
          <a:xfrm>
            <a:off x="7740650" y="5661025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Constantia" pitchFamily="18" charset="0"/>
              </a:rPr>
              <a:t>?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  <a:hlinkHover r:id="rId2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4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4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4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0"/>
            <a:ext cx="6865937" cy="1417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Испытание</a:t>
            </a:r>
            <a:br>
              <a:rPr lang="ru-RU"/>
            </a:br>
            <a:r>
              <a:rPr lang="ru-RU"/>
              <a:t>«ШИФРОВАЛЬЩИКИ»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>
              <a:buFontTx/>
              <a:buNone/>
            </a:pPr>
            <a:r>
              <a:rPr lang="ru-RU" sz="5000" smtClean="0">
                <a:solidFill>
                  <a:srgbClr val="0033CC"/>
                </a:solidFill>
              </a:rPr>
              <a:t>ПРЫ    </a:t>
            </a:r>
            <a:r>
              <a:rPr lang="ru-RU" sz="5000" smtClean="0">
                <a:solidFill>
                  <a:srgbClr val="3399FF"/>
                </a:solidFill>
              </a:rPr>
              <a:t>КАТЬ</a:t>
            </a:r>
            <a:r>
              <a:rPr lang="ru-RU" sz="5000" smtClean="0">
                <a:solidFill>
                  <a:srgbClr val="0033CC"/>
                </a:solidFill>
              </a:rPr>
              <a:t>    </a:t>
            </a:r>
            <a:r>
              <a:rPr lang="ru-RU" sz="5000" smtClean="0">
                <a:solidFill>
                  <a:srgbClr val="CC3300"/>
                </a:solidFill>
              </a:rPr>
              <a:t>ГРОМ</a:t>
            </a:r>
            <a:r>
              <a:rPr lang="ru-RU" sz="5000" smtClean="0">
                <a:solidFill>
                  <a:srgbClr val="0033CC"/>
                </a:solidFill>
              </a:rPr>
              <a:t>    </a:t>
            </a:r>
            <a:r>
              <a:rPr lang="ru-RU" sz="5000" smtClean="0">
                <a:solidFill>
                  <a:srgbClr val="660066"/>
                </a:solidFill>
              </a:rPr>
              <a:t>НЮ</a:t>
            </a:r>
          </a:p>
          <a:p>
            <a:pPr>
              <a:buFontTx/>
              <a:buNone/>
            </a:pPr>
            <a:endParaRPr lang="ru-RU" sz="5000" smtClean="0">
              <a:solidFill>
                <a:srgbClr val="0033CC"/>
              </a:solidFill>
            </a:endParaRPr>
          </a:p>
          <a:p>
            <a:pPr>
              <a:buFontTx/>
              <a:buNone/>
            </a:pPr>
            <a:r>
              <a:rPr lang="ru-RU" sz="5000" smtClean="0">
                <a:solidFill>
                  <a:srgbClr val="333399"/>
                </a:solidFill>
              </a:rPr>
              <a:t>БЕ  </a:t>
            </a:r>
            <a:r>
              <a:rPr lang="ru-RU" sz="5000" smtClean="0">
                <a:solidFill>
                  <a:srgbClr val="0033CC"/>
                </a:solidFill>
              </a:rPr>
              <a:t>     </a:t>
            </a:r>
            <a:r>
              <a:rPr lang="ru-RU" sz="5000" smtClean="0">
                <a:solidFill>
                  <a:srgbClr val="660066"/>
                </a:solidFill>
              </a:rPr>
              <a:t>ГАТЬ </a:t>
            </a:r>
            <a:r>
              <a:rPr lang="ru-RU" sz="5000" smtClean="0">
                <a:solidFill>
                  <a:srgbClr val="0033CC"/>
                </a:solidFill>
              </a:rPr>
              <a:t>    ПЕС     </a:t>
            </a:r>
            <a:r>
              <a:rPr lang="ru-RU" sz="5000" smtClean="0">
                <a:solidFill>
                  <a:srgbClr val="008000"/>
                </a:solidFill>
              </a:rPr>
              <a:t>КО</a:t>
            </a:r>
          </a:p>
          <a:p>
            <a:pPr>
              <a:buFontTx/>
              <a:buNone/>
            </a:pPr>
            <a:endParaRPr lang="ru-RU" sz="5000" smtClean="0">
              <a:solidFill>
                <a:srgbClr val="0033CC"/>
              </a:solidFill>
            </a:endParaRPr>
          </a:p>
          <a:p>
            <a:pPr>
              <a:buFontTx/>
              <a:buNone/>
            </a:pPr>
            <a:r>
              <a:rPr lang="ru-RU" sz="5000" smtClean="0">
                <a:solidFill>
                  <a:srgbClr val="CC0099"/>
                </a:solidFill>
              </a:rPr>
              <a:t>СКА </a:t>
            </a:r>
            <a:r>
              <a:rPr lang="ru-RU" sz="5000" smtClean="0">
                <a:solidFill>
                  <a:srgbClr val="0033CC"/>
                </a:solidFill>
              </a:rPr>
              <a:t>    </a:t>
            </a:r>
            <a:r>
              <a:rPr lang="ru-RU" sz="5000" smtClean="0"/>
              <a:t>РАС</a:t>
            </a:r>
            <a:r>
              <a:rPr lang="ru-RU" sz="5000" smtClean="0">
                <a:solidFill>
                  <a:srgbClr val="0033CC"/>
                </a:solidFill>
              </a:rPr>
              <a:t>       ПЕ     </a:t>
            </a:r>
            <a:r>
              <a:rPr lang="ru-RU" sz="5000" smtClean="0">
                <a:solidFill>
                  <a:srgbClr val="FF9933"/>
                </a:solidFill>
              </a:rPr>
              <a:t>ВАТЬ</a:t>
            </a:r>
          </a:p>
        </p:txBody>
      </p:sp>
      <p:pic>
        <p:nvPicPr>
          <p:cNvPr id="15364" name="Picture 4" descr="анимашки 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-176213"/>
            <a:ext cx="2124075" cy="196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  <a:hlinkHover r:id="rId3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smtClean="0"/>
              <a:t> И получи слова</a:t>
            </a:r>
          </a:p>
        </p:txBody>
      </p:sp>
      <p:sp>
        <p:nvSpPr>
          <p:cNvPr id="490500" name="AutoShape 4"/>
          <p:cNvSpPr>
            <a:spLocks noChangeArrowheads="1"/>
          </p:cNvSpPr>
          <p:nvPr/>
        </p:nvSpPr>
        <p:spPr bwMode="auto">
          <a:xfrm>
            <a:off x="1835150" y="836613"/>
            <a:ext cx="1547813" cy="1673225"/>
          </a:xfrm>
          <a:prstGeom prst="irregularSeal2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003399"/>
                </a:solidFill>
                <a:latin typeface="Times New Roman" pitchFamily="18" charset="0"/>
              </a:rPr>
              <a:t>де </a:t>
            </a:r>
          </a:p>
        </p:txBody>
      </p:sp>
      <p:sp>
        <p:nvSpPr>
          <p:cNvPr id="490501" name="AutoShape 5"/>
          <p:cNvSpPr>
            <a:spLocks noChangeArrowheads="1"/>
          </p:cNvSpPr>
          <p:nvPr/>
        </p:nvSpPr>
        <p:spPr bwMode="auto">
          <a:xfrm>
            <a:off x="5940425" y="765175"/>
            <a:ext cx="2160588" cy="2016125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 </a:t>
            </a:r>
            <a:r>
              <a:rPr lang="ru-RU" b="1">
                <a:solidFill>
                  <a:srgbClr val="003399"/>
                </a:solidFill>
                <a:latin typeface="Times New Roman" pitchFamily="18" charset="0"/>
              </a:rPr>
              <a:t>жур</a:t>
            </a:r>
          </a:p>
        </p:txBody>
      </p:sp>
      <p:sp>
        <p:nvSpPr>
          <p:cNvPr id="490502" name="AutoShape 6"/>
          <p:cNvSpPr>
            <a:spLocks noChangeArrowheads="1"/>
          </p:cNvSpPr>
          <p:nvPr/>
        </p:nvSpPr>
        <p:spPr bwMode="auto">
          <a:xfrm>
            <a:off x="3419475" y="1341438"/>
            <a:ext cx="2592388" cy="1728787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 </a:t>
            </a:r>
            <a:r>
              <a:rPr lang="ru-RU" b="1">
                <a:solidFill>
                  <a:srgbClr val="003399"/>
                </a:solidFill>
                <a:latin typeface="Times New Roman" pitchFamily="18" charset="0"/>
              </a:rPr>
              <a:t>ный</a:t>
            </a:r>
          </a:p>
        </p:txBody>
      </p:sp>
      <p:sp>
        <p:nvSpPr>
          <p:cNvPr id="490503" name="AutoShape 7"/>
          <p:cNvSpPr>
            <a:spLocks noChangeArrowheads="1"/>
          </p:cNvSpPr>
          <p:nvPr/>
        </p:nvSpPr>
        <p:spPr bwMode="auto">
          <a:xfrm>
            <a:off x="0" y="2349500"/>
            <a:ext cx="1944688" cy="1584325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 </a:t>
            </a: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воч</a:t>
            </a:r>
          </a:p>
        </p:txBody>
      </p:sp>
      <p:sp>
        <p:nvSpPr>
          <p:cNvPr id="490504" name="AutoShape 8"/>
          <p:cNvSpPr>
            <a:spLocks noChangeArrowheads="1"/>
          </p:cNvSpPr>
          <p:nvPr/>
        </p:nvSpPr>
        <p:spPr bwMode="auto">
          <a:xfrm>
            <a:off x="1187450" y="3644900"/>
            <a:ext cx="1871663" cy="1727200"/>
          </a:xfrm>
          <a:prstGeom prst="star24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 </a:t>
            </a: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де</a:t>
            </a:r>
          </a:p>
        </p:txBody>
      </p:sp>
      <p:sp>
        <p:nvSpPr>
          <p:cNvPr id="490505" name="AutoShape 9"/>
          <p:cNvSpPr>
            <a:spLocks noChangeArrowheads="1"/>
          </p:cNvSpPr>
          <p:nvPr/>
        </p:nvSpPr>
        <p:spPr bwMode="auto">
          <a:xfrm>
            <a:off x="0" y="4868863"/>
            <a:ext cx="1801813" cy="1800225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ка</a:t>
            </a:r>
          </a:p>
        </p:txBody>
      </p:sp>
      <p:sp>
        <p:nvSpPr>
          <p:cNvPr id="490506" name="AutoShape 10"/>
          <p:cNvSpPr>
            <a:spLocks noChangeArrowheads="1"/>
          </p:cNvSpPr>
          <p:nvPr/>
        </p:nvSpPr>
        <p:spPr bwMode="auto">
          <a:xfrm>
            <a:off x="4643438" y="3929063"/>
            <a:ext cx="1800225" cy="1584325"/>
          </a:xfrm>
          <a:prstGeom prst="star8">
            <a:avLst>
              <a:gd name="adj" fmla="val 3825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CC00CC"/>
                </a:solidFill>
                <a:latin typeface="Times New Roman" pitchFamily="18" charset="0"/>
              </a:rPr>
              <a:t>ва</a:t>
            </a:r>
          </a:p>
        </p:txBody>
      </p:sp>
      <p:sp>
        <p:nvSpPr>
          <p:cNvPr id="490507" name="AutoShape 11"/>
          <p:cNvSpPr>
            <a:spLocks noChangeArrowheads="1"/>
          </p:cNvSpPr>
          <p:nvPr>
            <p:ph type="body" idx="1"/>
          </p:nvPr>
        </p:nvSpPr>
        <p:spPr>
          <a:xfrm>
            <a:off x="6948488" y="4868863"/>
            <a:ext cx="1728787" cy="1511300"/>
          </a:xfrm>
          <a:prstGeom prst="star8">
            <a:avLst>
              <a:gd name="adj" fmla="val 38250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4400" b="1" smtClean="0">
                <a:solidFill>
                  <a:srgbClr val="CC00CC"/>
                </a:solidFill>
              </a:rPr>
              <a:t>ки </a:t>
            </a:r>
          </a:p>
        </p:txBody>
      </p:sp>
      <p:sp>
        <p:nvSpPr>
          <p:cNvPr id="490508" name="AutoShape 12"/>
          <p:cNvSpPr>
            <a:spLocks noChangeArrowheads="1"/>
          </p:cNvSpPr>
          <p:nvPr/>
        </p:nvSpPr>
        <p:spPr bwMode="auto">
          <a:xfrm>
            <a:off x="6732588" y="3068638"/>
            <a:ext cx="1800225" cy="1584325"/>
          </a:xfrm>
          <a:prstGeom prst="star8">
            <a:avLst>
              <a:gd name="adj" fmla="val 3825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CC00CC"/>
                </a:solidFill>
                <a:latin typeface="Times New Roman" pitchFamily="18" charset="0"/>
              </a:rPr>
              <a:t>лен</a:t>
            </a:r>
          </a:p>
        </p:txBody>
      </p:sp>
      <p:sp>
        <p:nvSpPr>
          <p:cNvPr id="16396" name="WordArt 13"/>
          <p:cNvSpPr>
            <a:spLocks noChangeArrowheads="1" noChangeShapeType="1" noTextEdit="1"/>
          </p:cNvSpPr>
          <p:nvPr/>
        </p:nvSpPr>
        <p:spPr bwMode="auto">
          <a:xfrm>
            <a:off x="900113" y="0"/>
            <a:ext cx="61198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Разминка   "Собери слоги"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  <a:hlinkHover r:id="rId3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0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0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0" grpId="0" animBg="1"/>
      <p:bldP spid="490501" grpId="0" animBg="1"/>
      <p:bldP spid="490502" grpId="0" animBg="1"/>
      <p:bldP spid="490503" grpId="0" animBg="1"/>
      <p:bldP spid="490504" grpId="0" animBg="1"/>
      <p:bldP spid="490505" grpId="0" animBg="1"/>
      <p:bldP spid="490506" grpId="0" animBg="1"/>
      <p:bldP spid="490507" grpId="0" build="p" animBg="1"/>
      <p:bldP spid="490507" grpId="1" build="p" animBg="1"/>
      <p:bldP spid="4905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Хромова </a:t>
            </a:r>
            <a:r>
              <a:rPr lang="ru-RU" sz="4400" smtClean="0"/>
              <a:t>Оксана</a:t>
            </a:r>
            <a:r>
              <a:rPr lang="ru-RU" smtClean="0"/>
              <a:t> Андреевна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4114800" cy="4389437"/>
          </a:xfrm>
        </p:spPr>
        <p:txBody>
          <a:bodyPr/>
          <a:lstStyle/>
          <a:p>
            <a:r>
              <a:rPr lang="ru-RU" smtClean="0"/>
              <a:t>Факультет педагогики, психологии  и социальной работы</a:t>
            </a:r>
          </a:p>
          <a:p>
            <a:r>
              <a:rPr lang="ru-RU" smtClean="0"/>
              <a:t>2 курс</a:t>
            </a:r>
          </a:p>
          <a:p>
            <a:r>
              <a:rPr lang="ru-RU" smtClean="0"/>
              <a:t>21 группа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  <a:hlinkHover r:id="rId2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smtClean="0"/>
              <a:t>Содержание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Азбука. Алфавит</a:t>
            </a:r>
          </a:p>
          <a:p>
            <a:r>
              <a:rPr lang="ru-RU" smtClean="0"/>
              <a:t>Испытания</a:t>
            </a:r>
          </a:p>
          <a:p>
            <a:r>
              <a:rPr lang="ru-RU" smtClean="0"/>
              <a:t>Разминка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  <a:hlinkHover r:id="rId2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</a:t>
            </a:r>
            <a:r>
              <a:rPr lang="ru-RU" sz="4800" smtClean="0"/>
              <a:t>Азбука                Алфавит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1935163"/>
            <a:ext cx="4857750" cy="4389437"/>
          </a:xfrm>
          <a:ln>
            <a:solidFill>
              <a:srgbClr val="3399FF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4000" smtClean="0">
                <a:solidFill>
                  <a:srgbClr val="3399FF"/>
                </a:solidFill>
              </a:rPr>
              <a:t>  </a:t>
            </a:r>
            <a:r>
              <a:rPr lang="ru-RU" sz="4000" smtClean="0">
                <a:solidFill>
                  <a:srgbClr val="3333CC"/>
                </a:solidFill>
              </a:rPr>
              <a:t>А Б Г Д  Е 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3333CC"/>
                </a:solidFill>
              </a:rPr>
              <a:t>  Ё Ж З И Й К Л М Н О П  Р С Т У Ф Х Ц Ч Ш Щ  Ъ Ы  Ь </a:t>
            </a:r>
          </a:p>
          <a:p>
            <a:pPr>
              <a:buFontTx/>
              <a:buNone/>
            </a:pPr>
            <a:r>
              <a:rPr lang="ru-RU" sz="4000" smtClean="0">
                <a:solidFill>
                  <a:srgbClr val="3333CC"/>
                </a:solidFill>
              </a:rPr>
              <a:t>  Э Ю Я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  <a:hlinkHover r:id="rId2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5429250"/>
            <a:ext cx="6215062" cy="638175"/>
          </a:xfrm>
          <a:ln>
            <a:solidFill>
              <a:srgbClr val="0033CC"/>
            </a:solidFill>
          </a:ln>
        </p:spPr>
        <p:txBody>
          <a:bodyPr/>
          <a:lstStyle/>
          <a:p>
            <a:r>
              <a:rPr lang="ru-RU" sz="3600" smtClean="0">
                <a:solidFill>
                  <a:srgbClr val="CC0000"/>
                </a:solidFill>
              </a:rPr>
              <a:t>«Аз да буки, а там и все науки».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51275" y="0"/>
            <a:ext cx="5292725" cy="436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006699"/>
                </a:solidFill>
              </a:rPr>
              <a:t>В </a:t>
            </a:r>
            <a:r>
              <a:rPr lang="ru-RU" sz="2800" b="1" smtClean="0">
                <a:solidFill>
                  <a:srgbClr val="FF5050"/>
                </a:solidFill>
              </a:rPr>
              <a:t>1574 </a:t>
            </a:r>
            <a:r>
              <a:rPr lang="ru-RU" sz="2800" smtClean="0">
                <a:solidFill>
                  <a:srgbClr val="006699"/>
                </a:solidFill>
              </a:rPr>
              <a:t>году была составлена и напечатана «Азбука» -первый на Руси печатный букварь. В этом году «Азбуке» исполняется </a:t>
            </a:r>
            <a:r>
              <a:rPr lang="ru-RU" sz="2800" b="1" smtClean="0">
                <a:solidFill>
                  <a:srgbClr val="3333CC"/>
                </a:solidFill>
              </a:rPr>
              <a:t>434</a:t>
            </a:r>
            <a:r>
              <a:rPr lang="ru-RU" sz="2800" smtClean="0">
                <a:solidFill>
                  <a:srgbClr val="FF5050"/>
                </a:solidFill>
              </a:rPr>
              <a:t> </a:t>
            </a:r>
            <a:r>
              <a:rPr lang="ru-RU" sz="2800" smtClean="0">
                <a:solidFill>
                  <a:srgbClr val="006699"/>
                </a:solidFill>
              </a:rPr>
              <a:t>года.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6699"/>
                </a:solidFill>
              </a:rPr>
              <a:t>   Название книга получила от названий двух первых букв: «аз» и «буки».</a:t>
            </a:r>
          </a:p>
        </p:txBody>
      </p:sp>
      <p:pic>
        <p:nvPicPr>
          <p:cNvPr id="9220" name="Picture 6" descr="фотографии 7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41402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алее 5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  <a:hlinkHover r:id="rId3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r>
              <a:rPr lang="ru-RU" sz="4800" b="1" i="1" smtClean="0">
                <a:solidFill>
                  <a:srgbClr val="CC00CC"/>
                </a:solidFill>
                <a:latin typeface="Georgia" pitchFamily="18" charset="0"/>
              </a:rPr>
              <a:t>Испытание «Загадка»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ru-RU" smtClean="0"/>
              <a:t>Эта буква широка</a:t>
            </a:r>
          </a:p>
          <a:p>
            <a:pPr>
              <a:buFontTx/>
              <a:buNone/>
            </a:pPr>
            <a:r>
              <a:rPr lang="ru-RU" smtClean="0"/>
              <a:t>  И похожа на жука.</a:t>
            </a:r>
          </a:p>
          <a:p>
            <a:r>
              <a:rPr lang="ru-RU" smtClean="0"/>
              <a:t>В этой букве нет угла,</a:t>
            </a:r>
          </a:p>
          <a:p>
            <a:pPr>
              <a:buFontTx/>
              <a:buNone/>
            </a:pPr>
            <a:r>
              <a:rPr lang="ru-RU" smtClean="0"/>
              <a:t>  До того она кругла.</a:t>
            </a:r>
          </a:p>
          <a:p>
            <a:pPr>
              <a:buFontTx/>
              <a:buNone/>
            </a:pPr>
            <a:r>
              <a:rPr lang="ru-RU" smtClean="0"/>
              <a:t>  Укатиться бы могла.</a:t>
            </a:r>
          </a:p>
          <a:p>
            <a:r>
              <a:rPr lang="ru-RU" smtClean="0"/>
              <a:t>С этой буквой на носу  </a:t>
            </a:r>
          </a:p>
          <a:p>
            <a:pPr>
              <a:buFontTx/>
              <a:buNone/>
            </a:pPr>
            <a:r>
              <a:rPr lang="ru-RU" smtClean="0"/>
              <a:t>   Филин прячется в лесу.</a:t>
            </a:r>
          </a:p>
          <a:p>
            <a:r>
              <a:rPr lang="ru-RU" smtClean="0"/>
              <a:t>На эту букву посмотри –</a:t>
            </a:r>
          </a:p>
          <a:p>
            <a:pPr>
              <a:buFontTx/>
              <a:buNone/>
            </a:pPr>
            <a:r>
              <a:rPr lang="ru-RU" smtClean="0"/>
              <a:t>   Она совсем как цифра 3.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651500" y="908050"/>
            <a:ext cx="3275013" cy="316865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2627313" y="-1311275"/>
            <a:ext cx="9350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rgbClr val="FF0000"/>
                </a:solidFill>
                <a:latin typeface="Constantia" pitchFamily="18" charset="0"/>
              </a:rPr>
              <a:t>Ж</a:t>
            </a:r>
          </a:p>
        </p:txBody>
      </p:sp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4859338" y="-1311275"/>
            <a:ext cx="1008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>
                <a:latin typeface="Constantia" pitchFamily="18" charset="0"/>
              </a:rPr>
              <a:t>О</a:t>
            </a:r>
          </a:p>
        </p:txBody>
      </p:sp>
      <p:sp>
        <p:nvSpPr>
          <p:cNvPr id="442375" name="Text Box 7"/>
          <p:cNvSpPr txBox="1">
            <a:spLocks noChangeArrowheads="1"/>
          </p:cNvSpPr>
          <p:nvPr/>
        </p:nvSpPr>
        <p:spPr bwMode="auto">
          <a:xfrm>
            <a:off x="6443663" y="-1311275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>
                <a:solidFill>
                  <a:srgbClr val="009900"/>
                </a:solidFill>
                <a:latin typeface="Constantia" pitchFamily="18" charset="0"/>
              </a:rPr>
              <a:t>Ф</a:t>
            </a:r>
          </a:p>
        </p:txBody>
      </p:sp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7918450" y="-1311275"/>
            <a:ext cx="1225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>
                <a:solidFill>
                  <a:srgbClr val="D60093"/>
                </a:solidFill>
                <a:latin typeface="Constantia" pitchFamily="18" charset="0"/>
              </a:rPr>
              <a:t>З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  <a:hlinkHover r:id="rId2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4.39306E-6 L 0.44098 0.45087 " pathEditMode="relative" ptsTypes="AA">
                                      <p:cBhvr>
                                        <p:cTn id="14" dur="2000" fill="hold"/>
                                        <p:tgtEl>
                                          <p:spTgt spid="44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39306E-6 L 0.21267 0.45087 " pathEditMode="relative" ptsTypes="AA">
                                      <p:cBhvr>
                                        <p:cTn id="39" dur="2000" fill="hold"/>
                                        <p:tgtEl>
                                          <p:spTgt spid="442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39306E-6 L 0.0316 0.45087 " pathEditMode="relative" ptsTypes="AA">
                                      <p:cBhvr>
                                        <p:cTn id="63" dur="2000" fill="hold"/>
                                        <p:tgtEl>
                                          <p:spTgt spid="4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8" dur="10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1" dur="1000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39306E-6 L -0.11823 0.44047 " pathEditMode="relative" ptsTypes="AA">
                                      <p:cBhvr>
                                        <p:cTn id="85" dur="2000" fill="hold"/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1314450"/>
          </a:xfrm>
        </p:spPr>
        <p:txBody>
          <a:bodyPr/>
          <a:lstStyle/>
          <a:p>
            <a:pPr algn="ctr"/>
            <a:r>
              <a:rPr lang="ru-RU" sz="7200" b="1" smtClean="0">
                <a:solidFill>
                  <a:srgbClr val="800080"/>
                </a:solidFill>
              </a:rPr>
              <a:t>А, Я, О, В, С, Н, К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4909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9600" b="1" smtClean="0"/>
              <a:t>ОВСЯНКА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  <a:hlinkHover r:id="rId2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dirty="0"/>
              <a:t>ОВСЯНКА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5288" y="2708275"/>
            <a:ext cx="3600450" cy="3313113"/>
            <a:chOff x="249" y="1706"/>
            <a:chExt cx="2268" cy="2087"/>
          </a:xfrm>
        </p:grpSpPr>
        <p:pic>
          <p:nvPicPr>
            <p:cNvPr id="12300" name="Picture 4" descr="анимашки 103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1" y="1706"/>
              <a:ext cx="2086" cy="2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1" name="AutoShape 5" descr="Розовая тисненая бумага"/>
            <p:cNvSpPr>
              <a:spLocks noChangeArrowheads="1"/>
            </p:cNvSpPr>
            <p:nvPr/>
          </p:nvSpPr>
          <p:spPr bwMode="auto">
            <a:xfrm>
              <a:off x="249" y="2568"/>
              <a:ext cx="2268" cy="1225"/>
            </a:xfrm>
            <a:custGeom>
              <a:avLst/>
              <a:gdLst>
                <a:gd name="T0" fmla="*/ 1134 w 21600"/>
                <a:gd name="T1" fmla="*/ 0 h 21600"/>
                <a:gd name="T2" fmla="*/ 332 w 21600"/>
                <a:gd name="T3" fmla="*/ 179 h 21600"/>
                <a:gd name="T4" fmla="*/ 0 w 21600"/>
                <a:gd name="T5" fmla="*/ 613 h 21600"/>
                <a:gd name="T6" fmla="*/ 332 w 21600"/>
                <a:gd name="T7" fmla="*/ 1046 h 21600"/>
                <a:gd name="T8" fmla="*/ 1134 w 21600"/>
                <a:gd name="T9" fmla="*/ 1225 h 21600"/>
                <a:gd name="T10" fmla="*/ 1936 w 21600"/>
                <a:gd name="T11" fmla="*/ 1046 h 21600"/>
                <a:gd name="T12" fmla="*/ 2268 w 21600"/>
                <a:gd name="T13" fmla="*/ 613 h 21600"/>
                <a:gd name="T14" fmla="*/ 1936 w 21600"/>
                <a:gd name="T15" fmla="*/ 17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56 h 21600"/>
                <a:gd name="T26" fmla="*/ 18438 w 21600"/>
                <a:gd name="T27" fmla="*/ 1844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</p:grpSp>
      <p:pic>
        <p:nvPicPr>
          <p:cNvPr id="449542" name="Picture 6" descr="316"/>
          <p:cNvPicPr>
            <a:picLocks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2708275"/>
            <a:ext cx="3527425" cy="3197225"/>
          </a:xfrm>
          <a:noFill/>
        </p:spPr>
      </p:pic>
      <p:sp>
        <p:nvSpPr>
          <p:cNvPr id="12293" name="Line 7"/>
          <p:cNvSpPr>
            <a:spLocks noChangeShapeType="1"/>
          </p:cNvSpPr>
          <p:nvPr/>
        </p:nvSpPr>
        <p:spPr bwMode="auto">
          <a:xfrm flipH="1">
            <a:off x="1643063" y="2143125"/>
            <a:ext cx="1871662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5000625" y="2071688"/>
            <a:ext cx="1728788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827088" y="2636838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Constantia" pitchFamily="18" charset="0"/>
              </a:rPr>
              <a:t> </a:t>
            </a:r>
            <a:r>
              <a:rPr lang="ru-RU" sz="4000">
                <a:solidFill>
                  <a:schemeClr val="bg1"/>
                </a:solidFill>
                <a:latin typeface="Constantia" pitchFamily="18" charset="0"/>
              </a:rPr>
              <a:t>КАША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4859338" y="270827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bg1"/>
                </a:solidFill>
                <a:latin typeface="Constantia" pitchFamily="18" charset="0"/>
              </a:rPr>
              <a:t>ПТИЦА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49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49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7297737" cy="1314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Испытание </a:t>
            </a:r>
            <a:br>
              <a:rPr lang="ru-RU"/>
            </a:br>
            <a:r>
              <a:rPr lang="ru-RU"/>
              <a:t>« ПРОЧИТАЙ - КА»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797425"/>
          </a:xfrm>
        </p:spPr>
        <p:txBody>
          <a:bodyPr/>
          <a:lstStyle/>
          <a:p>
            <a:r>
              <a:rPr lang="ru-RU" smtClean="0"/>
              <a:t>Стихотворение «Как Коля читал»</a:t>
            </a:r>
          </a:p>
          <a:p>
            <a:r>
              <a:rPr lang="ru-RU" smtClean="0"/>
              <a:t>Угадайте сказку:</a:t>
            </a:r>
          </a:p>
          <a:p>
            <a:pPr>
              <a:buFontTx/>
              <a:buNone/>
            </a:pPr>
            <a:r>
              <a:rPr lang="ru-RU" smtClean="0"/>
              <a:t>   </a:t>
            </a:r>
          </a:p>
        </p:txBody>
      </p:sp>
      <p:pic>
        <p:nvPicPr>
          <p:cNvPr id="13316" name="Picture 4" descr="анимашки 146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0"/>
            <a:ext cx="189071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395288" y="3213100"/>
            <a:ext cx="4392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Constantia" pitchFamily="18" charset="0"/>
              </a:rPr>
              <a:t>Жёлтая кепочка.</a:t>
            </a:r>
          </a:p>
        </p:txBody>
      </p:sp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4572000" y="3213100"/>
            <a:ext cx="576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66FF"/>
                </a:solidFill>
                <a:latin typeface="Constantia" pitchFamily="18" charset="0"/>
              </a:rPr>
              <a:t>Красная Шапочка.</a:t>
            </a:r>
          </a:p>
        </p:txBody>
      </p:sp>
      <p:sp>
        <p:nvSpPr>
          <p:cNvPr id="452615" name="Text Box 7"/>
          <p:cNvSpPr txBox="1">
            <a:spLocks noChangeArrowheads="1"/>
          </p:cNvSpPr>
          <p:nvPr/>
        </p:nvSpPr>
        <p:spPr bwMode="auto">
          <a:xfrm>
            <a:off x="323850" y="3716338"/>
            <a:ext cx="4535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FF"/>
                </a:solidFill>
                <a:latin typeface="Constantia" pitchFamily="18" charset="0"/>
              </a:rPr>
              <a:t>Гадкий цыплёнок.</a:t>
            </a:r>
          </a:p>
        </p:txBody>
      </p:sp>
      <p:sp>
        <p:nvSpPr>
          <p:cNvPr id="452616" name="Text Box 8"/>
          <p:cNvSpPr txBox="1">
            <a:spLocks noChangeArrowheads="1"/>
          </p:cNvSpPr>
          <p:nvPr/>
        </p:nvSpPr>
        <p:spPr bwMode="auto">
          <a:xfrm>
            <a:off x="4932363" y="3716338"/>
            <a:ext cx="4392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  <a:latin typeface="Constantia" pitchFamily="18" charset="0"/>
              </a:rPr>
              <a:t>Гадкий утёнок.</a:t>
            </a:r>
          </a:p>
        </p:txBody>
      </p:sp>
      <p:sp>
        <p:nvSpPr>
          <p:cNvPr id="452617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4608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nstantia" pitchFamily="18" charset="0"/>
              </a:rPr>
              <a:t>Луковый мальчик.</a:t>
            </a:r>
          </a:p>
        </p:txBody>
      </p:sp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5148263" y="4365625"/>
            <a:ext cx="3995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9933"/>
                </a:solidFill>
                <a:latin typeface="Constantia" pitchFamily="18" charset="0"/>
              </a:rPr>
              <a:t>Чиполлино.</a:t>
            </a:r>
          </a:p>
        </p:txBody>
      </p:sp>
      <p:sp>
        <p:nvSpPr>
          <p:cNvPr id="452619" name="Text Box 11"/>
          <p:cNvSpPr txBox="1">
            <a:spLocks noChangeArrowheads="1"/>
          </p:cNvSpPr>
          <p:nvPr/>
        </p:nvSpPr>
        <p:spPr bwMode="auto">
          <a:xfrm>
            <a:off x="395288" y="4941888"/>
            <a:ext cx="424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33"/>
                </a:solidFill>
                <a:latin typeface="Constantia" pitchFamily="18" charset="0"/>
              </a:rPr>
              <a:t>Конь – Горбун.</a:t>
            </a:r>
          </a:p>
        </p:txBody>
      </p:sp>
      <p:sp>
        <p:nvSpPr>
          <p:cNvPr id="452621" name="Text Box 13"/>
          <p:cNvSpPr txBox="1">
            <a:spLocks noChangeArrowheads="1"/>
          </p:cNvSpPr>
          <p:nvPr/>
        </p:nvSpPr>
        <p:spPr bwMode="auto">
          <a:xfrm>
            <a:off x="4356100" y="4941888"/>
            <a:ext cx="4787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  <a:latin typeface="Constantia" pitchFamily="18" charset="0"/>
              </a:rPr>
              <a:t>Конёк – Горбунок.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  <a:hlinkHover r:id="" action="ppaction://hlinkshowjump?jump=nextslide"/>
          </p:cNvPr>
          <p:cNvSpPr/>
          <p:nvPr/>
        </p:nvSpPr>
        <p:spPr>
          <a:xfrm>
            <a:off x="8429625" y="6429375"/>
            <a:ext cx="357188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7929563" y="6429375"/>
            <a:ext cx="357187" cy="21431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  <a:hlinkHover r:id="rId3" action="ppaction://hlinksldjump"/>
          </p:cNvPr>
          <p:cNvSpPr/>
          <p:nvPr/>
        </p:nvSpPr>
        <p:spPr>
          <a:xfrm>
            <a:off x="7429500" y="6429375"/>
            <a:ext cx="357188" cy="214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2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2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2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2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452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452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52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2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2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2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45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291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Constantia</vt:lpstr>
      <vt:lpstr>Arial</vt:lpstr>
      <vt:lpstr>Calibri</vt:lpstr>
      <vt:lpstr>Wingdings 2</vt:lpstr>
      <vt:lpstr>Georgia</vt:lpstr>
      <vt:lpstr>Times New Roman</vt:lpstr>
      <vt:lpstr>Поток</vt:lpstr>
      <vt:lpstr>«Спасибо, Азбука!»</vt:lpstr>
      <vt:lpstr>Хромова Оксана Андреевна</vt:lpstr>
      <vt:lpstr>Содержание</vt:lpstr>
      <vt:lpstr>    Азбука                Алфавит</vt:lpstr>
      <vt:lpstr>«Аз да буки, а там и все науки».</vt:lpstr>
      <vt:lpstr>Испытание «Загадка»</vt:lpstr>
      <vt:lpstr>А, Я, О, В, С, Н, К</vt:lpstr>
      <vt:lpstr>ОВСЯНКА</vt:lpstr>
      <vt:lpstr>Испытание  « ПРОЧИТАЙ - КА»</vt:lpstr>
      <vt:lpstr>Прочитайте без остановки:</vt:lpstr>
      <vt:lpstr>Испытание «ШИФРОВАЛЬЩИКИ»</vt:lpstr>
      <vt:lpstr> И получи слова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«Спасибо, Азбука!»</dc:title>
  <dc:creator>Александр</dc:creator>
  <cp:lastModifiedBy>Александр</cp:lastModifiedBy>
  <cp:revision>4</cp:revision>
  <dcterms:created xsi:type="dcterms:W3CDTF">2011-01-13T19:03:49Z</dcterms:created>
  <dcterms:modified xsi:type="dcterms:W3CDTF">2011-01-13T19:49:48Z</dcterms:modified>
</cp:coreProperties>
</file>